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09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>
        <p:scale>
          <a:sx n="60" d="100"/>
          <a:sy n="60" d="100"/>
        </p:scale>
        <p:origin x="527" y="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594FB-43E7-461F-A036-048B2F510604}" type="datetime1">
              <a:rPr lang="en-US" smtClean="0"/>
              <a:t>02-Oct-18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AD1B-2742-4412-8F16-6AAA62644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67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89623-4D5C-48DC-A77F-1CD658E4FF87}" type="datetime1">
              <a:rPr lang="en-US" smtClean="0"/>
              <a:t>02-Oct-18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AD1B-2742-4412-8F16-6AAA62644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9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5224-0812-4AB5-9465-1162021B7183}" type="datetime1">
              <a:rPr lang="en-US" smtClean="0"/>
              <a:t>02-Oct-18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AD1B-2742-4412-8F16-6AAA62644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1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63AC-2A22-452C-8FB8-ED41D616B163}" type="datetime1">
              <a:rPr lang="en-US" smtClean="0"/>
              <a:t>02-Oct-18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AD1B-2742-4412-8F16-6AAA62644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41D2-7E60-45F4-8674-7EBCD9BA8690}" type="datetime1">
              <a:rPr lang="en-US" smtClean="0"/>
              <a:t>02-Oct-18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AD1B-2742-4412-8F16-6AAA62644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33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A2D0-1940-4FF2-AC60-031CBE15BF0F}" type="datetime1">
              <a:rPr lang="en-US" smtClean="0"/>
              <a:t>02-Oct-18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AD1B-2742-4412-8F16-6AAA62644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2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ECCA-8372-4827-B22D-F3988509E86E}" type="datetime1">
              <a:rPr lang="en-US" smtClean="0"/>
              <a:t>02-Oct-18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AD1B-2742-4412-8F16-6AAA62644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27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9D197-80B7-47AD-84D1-164127898823}" type="datetime1">
              <a:rPr lang="en-US" smtClean="0"/>
              <a:t>02-Oct-18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AD1B-2742-4412-8F16-6AAA62644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15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8D85A-E7AB-428A-87FA-2F7658C85046}" type="datetime1">
              <a:rPr lang="en-US" smtClean="0"/>
              <a:t>02-Oct-18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AD1B-2742-4412-8F16-6AAA62644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13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8B2C-8292-4DE4-A84F-6A49654D801B}" type="datetime1">
              <a:rPr lang="en-US" smtClean="0"/>
              <a:t>02-Oct-18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AD1B-2742-4412-8F16-6AAA62644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99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4507-D4F4-4B35-97E4-0C9071E5BC0B}" type="datetime1">
              <a:rPr lang="en-US" smtClean="0"/>
              <a:t>02-Oct-18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AD1B-2742-4412-8F16-6AAA62644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05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F76C3-6B7B-4532-8FE1-8ADACBFC6C06}" type="datetime1">
              <a:rPr lang="en-US" smtClean="0"/>
              <a:t>02-Oct-18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6AD1B-2742-4412-8F16-6AAA62644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2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ioconductor.org/packages/release/bioc/vignettes/DESeq2/inst/doc/DESeq2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biology.biomedcentral.com/articles/10.1186/s13059-014-0550-8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tke.sciencemag.org/content/4/190/tr4?ijkey=W33OsCqwQHZ5k" TargetMode="External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23/A:1023949509487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https://bioconductor.org/packages/release/bioc/html/ConsensusClusterPlus.html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otago.ac.nz/cosc453/student_tutorials/principal_components.pdf" TargetMode="External"/><Relationship Id="rId3" Type="http://schemas.openxmlformats.org/officeDocument/2006/relationships/image" Target="../media/image57.png"/><Relationship Id="rId7" Type="http://schemas.openxmlformats.org/officeDocument/2006/relationships/hyperlink" Target="https://www.cs.cmu.edu/~elaw/papers/pca.pdf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www.cs.cmu.edu/~elaw/papers/pc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7/01/t-sne-implementation-r-python/" TargetMode="External"/><Relationship Id="rId2" Type="http://schemas.openxmlformats.org/officeDocument/2006/relationships/hyperlink" Target="https://lvdmaaten.github.io/tsn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2.png"/><Relationship Id="rId4" Type="http://schemas.openxmlformats.org/officeDocument/2006/relationships/hyperlink" Target="https://www.youtube.com/watch?v=RJVL80Gg3lA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RCircos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cran.r-project.org/web/packages/RCirco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-flair.training/blogs/classification-in-r/" TargetMode="External"/><Relationship Id="rId13" Type="http://schemas.openxmlformats.org/officeDocument/2006/relationships/hyperlink" Target="http://www.sthda.com/english/wiki/print.php?id=219" TargetMode="External"/><Relationship Id="rId18" Type="http://schemas.openxmlformats.org/officeDocument/2006/relationships/hyperlink" Target="https://www.ebi.ac.uk/training/online/course/functional-genomics-ii-common-technologies-and-data-analysis-methods/biological-0" TargetMode="External"/><Relationship Id="rId3" Type="http://schemas.openxmlformats.org/officeDocument/2006/relationships/hyperlink" Target="https://genomebiology.biomedcentral.com/articles/10.1186/s13059-014-0550-8" TargetMode="External"/><Relationship Id="rId7" Type="http://schemas.openxmlformats.org/officeDocument/2006/relationships/hyperlink" Target="http://stke.sciencemag.org/content/4/190/tr4?ijkey=W33OsCqwQHZ5k" TargetMode="External"/><Relationship Id="rId12" Type="http://schemas.openxmlformats.org/officeDocument/2006/relationships/hyperlink" Target="http://www.cs.otago.ac.nz/cosc453/student_tutorials/principal_components.pdf" TargetMode="External"/><Relationship Id="rId17" Type="http://schemas.openxmlformats.org/officeDocument/2006/relationships/hyperlink" Target="http://www.sthda.com/english/wiki/correlation-matrix-a-quick-start-guide-to-analyze-format-and-visualize-a-correlation-matrix-using-r-software" TargetMode="External"/><Relationship Id="rId2" Type="http://schemas.openxmlformats.org/officeDocument/2006/relationships/hyperlink" Target="https://www.bioconductor.org/help/course-materials/2016/CSAMA/lab-3-rnaseq/rnaseq_gene_CSAMA2016.html" TargetMode="External"/><Relationship Id="rId16" Type="http://schemas.openxmlformats.org/officeDocument/2006/relationships/hyperlink" Target="https://www.youtube.com/watch?v=RJVL80Gg3l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c.ism.ac.jp/packages/2.14/bioc/vignettes/DESeq2/inst/doc/beginner.pdf" TargetMode="External"/><Relationship Id="rId11" Type="http://schemas.openxmlformats.org/officeDocument/2006/relationships/hyperlink" Target="https://newonlinecourses.science.psu.edu/stat555/node/85/" TargetMode="External"/><Relationship Id="rId5" Type="http://schemas.openxmlformats.org/officeDocument/2006/relationships/hyperlink" Target="https://bioconductor.org/packages/release/bioc/vignettes/DESeq2/inst/doc/DESeq2.html" TargetMode="External"/><Relationship Id="rId15" Type="http://schemas.openxmlformats.org/officeDocument/2006/relationships/hyperlink" Target="https://www.analyticsvidhya.com/blog/2017/01/t-sne-implementation-r-python/" TargetMode="External"/><Relationship Id="rId10" Type="http://schemas.openxmlformats.org/officeDocument/2006/relationships/hyperlink" Target="https://lgatto.github.io/IntroMachineLearningWithR/supervised-learning.html" TargetMode="External"/><Relationship Id="rId4" Type="http://schemas.openxmlformats.org/officeDocument/2006/relationships/hyperlink" Target="https://journals.plos.org/plosone/article?id=10.1371/journal.pone.0190152" TargetMode="External"/><Relationship Id="rId9" Type="http://schemas.openxmlformats.org/officeDocument/2006/relationships/hyperlink" Target="https://www.kaggle.com/meepbobeep/intro-to-regression-and-classification-in-r" TargetMode="External"/><Relationship Id="rId14" Type="http://schemas.openxmlformats.org/officeDocument/2006/relationships/hyperlink" Target="https://lvdmaaten.github.io/tsn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4778"/>
            <a:ext cx="7772400" cy="23876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Transcriptome </a:t>
            </a:r>
            <a:r>
              <a:rPr lang="en-US" sz="3600" b="1" dirty="0" smtClean="0">
                <a:solidFill>
                  <a:schemeClr val="bg1"/>
                </a:solidFill>
              </a:rPr>
              <a:t>analysis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274899"/>
            <a:ext cx="6858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Rui Benfeitas, PhD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Science for Life Laboratory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KTH – Royal Institute of Technology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1849" y="5930661"/>
            <a:ext cx="6858000" cy="927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rui.benfeitas@gmail.com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rui.benfeitas@scilifelab.se</a:t>
            </a:r>
          </a:p>
        </p:txBody>
      </p:sp>
    </p:spTree>
    <p:extLst>
      <p:ext uri="{BB962C8B-B14F-4D97-AF65-F5344CB8AC3E}">
        <p14:creationId xmlns:p14="http://schemas.microsoft.com/office/powerpoint/2010/main" val="417092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differential expression analysis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16" y="885825"/>
            <a:ext cx="500062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5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differential expression analysis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212" y="6478217"/>
            <a:ext cx="7291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Details: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bioconductor.org/packages/release/bioc/vignettes/DESeq2/inst/doc/DESeq2.html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525" y="1051506"/>
            <a:ext cx="5432186" cy="473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7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76" y="3067114"/>
            <a:ext cx="8585872" cy="16098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Differential expression analysis with DESeq2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2870" y="1025733"/>
            <a:ext cx="87311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Fits a generalized linear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that takes into account: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Within-group variability (i.e. variability between replicates)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fitting rounds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Shares information between genes (genes with similar average expression </a:t>
            </a:r>
            <a:r>
              <a:rPr kumimoji="0" lang="el-G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≈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similar dispersion)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Penalizes genes with lower information (lower expression, higher dispersion, etc.)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 with low sample size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3212" y="6478217"/>
            <a:ext cx="72919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Details: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genomebiology.biomedcentral.com/articles/10.1186/s13059-014-0550-8</a:t>
            </a:r>
            <a:endParaRPr kumimoji="0" 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345723" y="2935807"/>
            <a:ext cx="3642323" cy="931445"/>
            <a:chOff x="5345723" y="2935807"/>
            <a:chExt cx="3642323" cy="931445"/>
          </a:xfrm>
        </p:grpSpPr>
        <p:sp>
          <p:nvSpPr>
            <p:cNvPr id="12" name="Rectangle 11"/>
            <p:cNvSpPr/>
            <p:nvPr/>
          </p:nvSpPr>
          <p:spPr>
            <a:xfrm>
              <a:off x="6262284" y="2935807"/>
              <a:ext cx="2725762" cy="52050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Numerator, Denominator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5345723" y="3456312"/>
              <a:ext cx="916561" cy="41094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782743" y="4256186"/>
            <a:ext cx="2675207" cy="944188"/>
            <a:chOff x="3782743" y="4256186"/>
            <a:chExt cx="2675207" cy="944188"/>
          </a:xfrm>
        </p:grpSpPr>
        <p:sp>
          <p:nvSpPr>
            <p:cNvPr id="11" name="Rectangle 10"/>
            <p:cNvSpPr/>
            <p:nvPr/>
          </p:nvSpPr>
          <p:spPr>
            <a:xfrm>
              <a:off x="3782743" y="4679869"/>
              <a:ext cx="2675207" cy="52050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Alternative hypothesis</a:t>
              </a:r>
            </a:p>
          </p:txBody>
        </p:sp>
        <p:cxnSp>
          <p:nvCxnSpPr>
            <p:cNvPr id="18" name="Straight Arrow Connector 17"/>
            <p:cNvCxnSpPr>
              <a:stCxn id="11" idx="0"/>
            </p:cNvCxnSpPr>
            <p:nvPr/>
          </p:nvCxnSpPr>
          <p:spPr>
            <a:xfrm flipH="1" flipV="1">
              <a:off x="4740812" y="4256186"/>
              <a:ext cx="379535" cy="42368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805165" y="4256186"/>
            <a:ext cx="1885071" cy="1090244"/>
            <a:chOff x="333212" y="4116252"/>
            <a:chExt cx="1885071" cy="1090244"/>
          </a:xfrm>
        </p:grpSpPr>
        <p:sp>
          <p:nvSpPr>
            <p:cNvPr id="9" name="Rectangle 8"/>
            <p:cNvSpPr/>
            <p:nvPr/>
          </p:nvSpPr>
          <p:spPr>
            <a:xfrm>
              <a:off x="333212" y="4685991"/>
              <a:ext cx="1885071" cy="52050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Null hypothesis</a:t>
              </a:r>
            </a:p>
          </p:txBody>
        </p:sp>
        <p:cxnSp>
          <p:nvCxnSpPr>
            <p:cNvPr id="21" name="Straight Arrow Connector 20"/>
            <p:cNvCxnSpPr>
              <a:stCxn id="9" idx="0"/>
            </p:cNvCxnSpPr>
            <p:nvPr/>
          </p:nvCxnSpPr>
          <p:spPr>
            <a:xfrm flipV="1">
              <a:off x="1275748" y="4116252"/>
              <a:ext cx="98205" cy="569739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845906" y="4433587"/>
            <a:ext cx="2675207" cy="1585526"/>
            <a:chOff x="1845906" y="4433587"/>
            <a:chExt cx="2675207" cy="1585526"/>
          </a:xfrm>
        </p:grpSpPr>
        <p:sp>
          <p:nvSpPr>
            <p:cNvPr id="14" name="Rectangle 13"/>
            <p:cNvSpPr/>
            <p:nvPr/>
          </p:nvSpPr>
          <p:spPr>
            <a:xfrm>
              <a:off x="1845906" y="5498608"/>
              <a:ext cx="2675207" cy="52050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Target FDR</a:t>
              </a:r>
            </a:p>
          </p:txBody>
        </p:sp>
        <p:cxnSp>
          <p:nvCxnSpPr>
            <p:cNvPr id="24" name="Straight Arrow Connector 23"/>
            <p:cNvCxnSpPr>
              <a:stCxn id="14" idx="0"/>
            </p:cNvCxnSpPr>
            <p:nvPr/>
          </p:nvCxnSpPr>
          <p:spPr>
            <a:xfrm flipH="1" flipV="1">
              <a:off x="2802980" y="4433587"/>
              <a:ext cx="380530" cy="106502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15" y="4655645"/>
            <a:ext cx="4486275" cy="16859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92521" y="537912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design=~genotype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+ condition +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genotype:condition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91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Gene Set Enrichment Analysis (GSEA)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8794" y="1145432"/>
            <a:ext cx="4078312" cy="15326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8523" y="3538046"/>
            <a:ext cx="85669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have a list of DEGs: what to do then?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common features among DEGs (Biol. Process, subcellular location, etc.)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 DEGs in known biological processes?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GSEA and signal-to-noise ratio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" descr="volca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95" y="1083805"/>
            <a:ext cx="2228676" cy="231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GSEA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5" y="792797"/>
            <a:ext cx="8930335" cy="50112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5940852"/>
            <a:ext cx="505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Attempt to classify and relate genes based on controlled vocabulary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40602" y="6488668"/>
            <a:ext cx="2548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http://geneontology.org/</a:t>
            </a:r>
          </a:p>
        </p:txBody>
      </p:sp>
    </p:spTree>
    <p:extLst>
      <p:ext uri="{BB962C8B-B14F-4D97-AF65-F5344CB8AC3E}">
        <p14:creationId xmlns:p14="http://schemas.microsoft.com/office/powerpoint/2010/main" val="280487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GSEA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6340037"/>
            <a:ext cx="5186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Ontology terms: 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hierarchical description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243012"/>
            <a:ext cx="8658225" cy="43719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711483" y="3080825"/>
            <a:ext cx="3180946" cy="1100848"/>
            <a:chOff x="5711483" y="3080825"/>
            <a:chExt cx="3180946" cy="1100848"/>
          </a:xfrm>
        </p:grpSpPr>
        <p:sp>
          <p:nvSpPr>
            <p:cNvPr id="2" name="Rectangle 1"/>
            <p:cNvSpPr/>
            <p:nvPr/>
          </p:nvSpPr>
          <p:spPr>
            <a:xfrm>
              <a:off x="5711483" y="3080825"/>
              <a:ext cx="2278087" cy="67524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94364" y="3812341"/>
              <a:ext cx="29980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Careful with tissue of interest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9005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GSEA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3046" y="1787602"/>
            <a:ext cx="8510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Tests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“goodness of fit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” for a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hypothesized cumulative distribution 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function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 smtClean="0">
                <a:solidFill>
                  <a:prstClr val="black"/>
                </a:solidFill>
                <a:latin typeface="Calibri" panose="020F0502020204030204"/>
              </a:rPr>
              <a:t>Scores genes present vs absence from a gene set based on a ranked list (</a:t>
            </a:r>
            <a:r>
              <a:rPr lang="en-US" altLang="en-US" sz="2000" dirty="0" err="1" smtClean="0">
                <a:solidFill>
                  <a:prstClr val="black"/>
                </a:solidFill>
                <a:latin typeface="Calibri" panose="020F0502020204030204"/>
              </a:rPr>
              <a:t>DESeq</a:t>
            </a:r>
            <a:r>
              <a:rPr lang="en-US" altLang="en-US" sz="2000" dirty="0" smtClean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523" y="1132971"/>
            <a:ext cx="856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Kolmogorov-Smirnov test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GSEA talk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143" y="3727577"/>
            <a:ext cx="3420364" cy="2172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97160" y="3436178"/>
            <a:ext cx="128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CDF of data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7160" y="3813810"/>
            <a:ext cx="2214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Gaussian distribution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870" y="6211669"/>
            <a:ext cx="7662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Further reading: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://stke.sciencemag.org/content/4/190/tr4?ijkey=W33OsCqwQHZ5k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8310" y="4968954"/>
            <a:ext cx="458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H0: Curves are similar</a:t>
            </a:r>
          </a:p>
          <a:p>
            <a:r>
              <a:rPr lang="en-US" dirty="0" smtClean="0"/>
              <a:t>(or differences between curves ~ random walk)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1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GSEA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0687" y="1066483"/>
            <a:ext cx="7886700" cy="4351338"/>
          </a:xfrm>
        </p:spPr>
        <p:txBody>
          <a:bodyPr/>
          <a:lstStyle/>
          <a:p>
            <a:r>
              <a:rPr lang="en-US" dirty="0" smtClean="0"/>
              <a:t>Popular tools for GSEA: </a:t>
            </a:r>
          </a:p>
          <a:p>
            <a:pPr marL="457200" lvl="1" indent="0">
              <a:buNone/>
            </a:pPr>
            <a:r>
              <a:rPr lang="en-US" dirty="0" err="1" smtClean="0"/>
              <a:t>Reactome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DAVID</a:t>
            </a:r>
          </a:p>
          <a:p>
            <a:pPr marL="457200" lvl="1" indent="0">
              <a:buNone/>
            </a:pPr>
            <a:r>
              <a:rPr lang="en-US" dirty="0" err="1" smtClean="0"/>
              <a:t>Pathwave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GSEA </a:t>
            </a:r>
            <a:r>
              <a:rPr lang="en-US" dirty="0" smtClean="0"/>
              <a:t>+ </a:t>
            </a:r>
            <a:r>
              <a:rPr lang="en-US" dirty="0" err="1" smtClean="0"/>
              <a:t>MSigDB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PIANO</a:t>
            </a:r>
          </a:p>
          <a:p>
            <a:pPr marL="457200" lvl="1" indent="0">
              <a:buNone/>
            </a:pPr>
            <a:r>
              <a:rPr lang="en-US" dirty="0" smtClean="0"/>
              <a:t>BINGO (</a:t>
            </a:r>
            <a:r>
              <a:rPr lang="en-US" dirty="0" err="1" smtClean="0"/>
              <a:t>Cytoscape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76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GSEA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0687" y="1066483"/>
            <a:ext cx="7886700" cy="4351338"/>
          </a:xfrm>
        </p:spPr>
        <p:txBody>
          <a:bodyPr/>
          <a:lstStyle/>
          <a:p>
            <a:r>
              <a:rPr lang="en-US" dirty="0" smtClean="0"/>
              <a:t>Popular tools for GSEA: </a:t>
            </a:r>
            <a:r>
              <a:rPr lang="en-US" dirty="0" err="1" smtClean="0"/>
              <a:t>Reactome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8" y="1702826"/>
            <a:ext cx="8750563" cy="4653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5699" y="6488668"/>
            <a:ext cx="2170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https://reactome.org</a:t>
            </a:r>
          </a:p>
        </p:txBody>
      </p:sp>
    </p:spTree>
    <p:extLst>
      <p:ext uri="{BB962C8B-B14F-4D97-AF65-F5344CB8AC3E}">
        <p14:creationId xmlns:p14="http://schemas.microsoft.com/office/powerpoint/2010/main" val="179708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GSEA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0687" y="1066483"/>
            <a:ext cx="7886700" cy="4351338"/>
          </a:xfrm>
        </p:spPr>
        <p:txBody>
          <a:bodyPr/>
          <a:lstStyle/>
          <a:p>
            <a:r>
              <a:rPr lang="en-US" dirty="0" smtClean="0"/>
              <a:t>Popular tools for GSEA: </a:t>
            </a:r>
            <a:r>
              <a:rPr lang="en-US" dirty="0" err="1" smtClean="0"/>
              <a:t>Reactome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3" y="1624291"/>
            <a:ext cx="8923313" cy="473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gene expression analysis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28650" y="1250066"/>
            <a:ext cx="7886700" cy="492689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What to do when you want to compare conditions?</a:t>
            </a:r>
            <a:endParaRPr lang="en-US" dirty="0"/>
          </a:p>
        </p:txBody>
      </p:sp>
      <p:pic>
        <p:nvPicPr>
          <p:cNvPr id="1030" name="Picture 6" descr="Image result for cancer vs normal disease vs normal obese vs le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2205089"/>
            <a:ext cx="2276475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ancer vs normal tiss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2009527"/>
            <a:ext cx="5272952" cy="208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ag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4529137"/>
            <a:ext cx="556260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7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GSEA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0687" y="1066483"/>
            <a:ext cx="7886700" cy="4351338"/>
          </a:xfrm>
        </p:spPr>
        <p:txBody>
          <a:bodyPr/>
          <a:lstStyle/>
          <a:p>
            <a:r>
              <a:rPr lang="en-US" dirty="0" smtClean="0"/>
              <a:t>Popular tools for GSEA: DAVID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1516846"/>
            <a:ext cx="8759776" cy="50220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2870" y="6536810"/>
            <a:ext cx="3311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https://david.ncifcrf.gov/tools.jsp</a:t>
            </a:r>
          </a:p>
        </p:txBody>
      </p:sp>
    </p:spTree>
    <p:extLst>
      <p:ext uri="{BB962C8B-B14F-4D97-AF65-F5344CB8AC3E}">
        <p14:creationId xmlns:p14="http://schemas.microsoft.com/office/powerpoint/2010/main" val="333473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GSEA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0687" y="1066483"/>
            <a:ext cx="7886700" cy="4351338"/>
          </a:xfrm>
        </p:spPr>
        <p:txBody>
          <a:bodyPr/>
          <a:lstStyle/>
          <a:p>
            <a:r>
              <a:rPr lang="en-US" dirty="0" smtClean="0"/>
              <a:t>Popular tools for GSEA: DAVID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317"/>
          <a:stretch/>
        </p:blipFill>
        <p:spPr>
          <a:xfrm>
            <a:off x="1172015" y="1466484"/>
            <a:ext cx="6194181" cy="507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2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GSEA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0687" y="1066483"/>
            <a:ext cx="7886700" cy="4351338"/>
          </a:xfrm>
        </p:spPr>
        <p:txBody>
          <a:bodyPr/>
          <a:lstStyle/>
          <a:p>
            <a:r>
              <a:rPr lang="en-US" dirty="0" smtClean="0"/>
              <a:t>Popular tools for GSEA: DAVID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18" y="1589649"/>
            <a:ext cx="8010832" cy="51318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4203" y="3362176"/>
            <a:ext cx="4418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Careful: directionality is not present in DAVID</a:t>
            </a:r>
          </a:p>
          <a:p>
            <a:r>
              <a:rPr lang="en-US" dirty="0" smtClean="0"/>
              <a:t>Selection of the background is important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76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GSEA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0687" y="1066483"/>
            <a:ext cx="7886700" cy="4351338"/>
          </a:xfrm>
        </p:spPr>
        <p:txBody>
          <a:bodyPr/>
          <a:lstStyle/>
          <a:p>
            <a:r>
              <a:rPr lang="en-US" dirty="0" smtClean="0"/>
              <a:t>Popular tools for GSEA: </a:t>
            </a:r>
            <a:r>
              <a:rPr lang="en-US" dirty="0" err="1" smtClean="0"/>
              <a:t>Pathwave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graphics1"/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97514" y="1731327"/>
            <a:ext cx="6189980" cy="44786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7514" y="6488668"/>
            <a:ext cx="451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https://www.leibniz-hki.de/en/pathwave.html</a:t>
            </a:r>
          </a:p>
        </p:txBody>
      </p:sp>
      <p:sp>
        <p:nvSpPr>
          <p:cNvPr id="9" name="Rectangle 8"/>
          <p:cNvSpPr/>
          <p:nvPr/>
        </p:nvSpPr>
        <p:spPr>
          <a:xfrm>
            <a:off x="6879913" y="1868170"/>
            <a:ext cx="2085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KEGG database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51795" y="4201062"/>
            <a:ext cx="580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51795" y="4670327"/>
            <a:ext cx="5485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812345" y="3922402"/>
            <a:ext cx="1939450" cy="463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842868" y="4902903"/>
            <a:ext cx="3908927" cy="70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55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GSEA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0687" y="1066483"/>
            <a:ext cx="7886700" cy="4351338"/>
          </a:xfrm>
        </p:spPr>
        <p:txBody>
          <a:bodyPr/>
          <a:lstStyle/>
          <a:p>
            <a:r>
              <a:rPr lang="en-US" dirty="0" smtClean="0"/>
              <a:t>Popular tools for GSEA: GSEA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03" y="1663341"/>
            <a:ext cx="8199193" cy="469301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0687" y="6488668"/>
            <a:ext cx="5821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http://software.broadinstitute.org/gsea/index.jsp</a:t>
            </a:r>
          </a:p>
        </p:txBody>
      </p:sp>
    </p:spTree>
    <p:extLst>
      <p:ext uri="{BB962C8B-B14F-4D97-AF65-F5344CB8AC3E}">
        <p14:creationId xmlns:p14="http://schemas.microsoft.com/office/powerpoint/2010/main" val="392173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GSEA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0687" y="1066483"/>
            <a:ext cx="7886700" cy="4351338"/>
          </a:xfrm>
        </p:spPr>
        <p:txBody>
          <a:bodyPr/>
          <a:lstStyle/>
          <a:p>
            <a:r>
              <a:rPr lang="en-US" dirty="0" smtClean="0"/>
              <a:t>Popular tools for GSEA: </a:t>
            </a:r>
            <a:r>
              <a:rPr lang="en-US" dirty="0" err="1" smtClean="0"/>
              <a:t>MSigDB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-24729" y="6513304"/>
            <a:ext cx="5821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http://software.broadinstitute.org/gsea/msigdb/index.jsp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1620847"/>
            <a:ext cx="5338138" cy="32426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366" y="2214884"/>
            <a:ext cx="3925107" cy="432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8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GSEA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0687" y="1066483"/>
            <a:ext cx="8529418" cy="4351338"/>
          </a:xfrm>
        </p:spPr>
        <p:txBody>
          <a:bodyPr/>
          <a:lstStyle/>
          <a:p>
            <a:r>
              <a:rPr lang="en-US" dirty="0" smtClean="0"/>
              <a:t>Popular tools for GSEA: PIANO</a:t>
            </a:r>
          </a:p>
          <a:p>
            <a:pPr lvl="1"/>
            <a:r>
              <a:rPr lang="en-US" dirty="0" smtClean="0"/>
              <a:t>Input: 	gene-level statistics (from </a:t>
            </a:r>
            <a:r>
              <a:rPr lang="en-US" dirty="0" err="1" smtClean="0"/>
              <a:t>DESeq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Input: 	gene to </a:t>
            </a:r>
            <a:r>
              <a:rPr lang="en-US" dirty="0" err="1" smtClean="0"/>
              <a:t>gene_set</a:t>
            </a:r>
            <a:r>
              <a:rPr lang="en-US" dirty="0" smtClean="0"/>
              <a:t> mapping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-24729" y="6513304"/>
            <a:ext cx="5821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https://www.ncbi.nlm.nih.gov/pmc/articles/PMC3632109/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62" y="2496065"/>
            <a:ext cx="5736468" cy="386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2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GSEA with PIANO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15" y="1066483"/>
            <a:ext cx="69056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8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GSEA with PIANO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7846" r="41121"/>
          <a:stretch/>
        </p:blipFill>
        <p:spPr>
          <a:xfrm>
            <a:off x="5313868" y="2124720"/>
            <a:ext cx="3417570" cy="3762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66484"/>
            <a:ext cx="9144000" cy="9479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2870" y="1946367"/>
            <a:ext cx="37334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non-directional: </a:t>
            </a:r>
            <a:r>
              <a:rPr lang="en-US" dirty="0" smtClean="0"/>
              <a:t>disregards direction and uses absolute </a:t>
            </a:r>
            <a:r>
              <a:rPr lang="en-US" dirty="0"/>
              <a:t>values of </a:t>
            </a:r>
            <a:r>
              <a:rPr lang="en-US" dirty="0" smtClean="0"/>
              <a:t>gene-level </a:t>
            </a:r>
            <a:r>
              <a:rPr lang="en-US" dirty="0"/>
              <a:t>statistics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distinct-directional: </a:t>
            </a:r>
            <a:r>
              <a:rPr lang="en-US" dirty="0" smtClean="0"/>
              <a:t>takes </a:t>
            </a:r>
            <a:r>
              <a:rPr lang="en-US" dirty="0"/>
              <a:t>direction of </a:t>
            </a:r>
            <a:r>
              <a:rPr lang="en-US" dirty="0" smtClean="0"/>
              <a:t>change, so </a:t>
            </a:r>
            <a:r>
              <a:rPr lang="en-US" dirty="0"/>
              <a:t>that gene sets with </a:t>
            </a:r>
            <a:r>
              <a:rPr lang="en-US" dirty="0" smtClean="0"/>
              <a:t>both </a:t>
            </a:r>
            <a:r>
              <a:rPr lang="en-US" dirty="0"/>
              <a:t>significantly </a:t>
            </a:r>
            <a:r>
              <a:rPr lang="en-US" dirty="0" smtClean="0"/>
              <a:t>up- and down-regulated </a:t>
            </a:r>
            <a:r>
              <a:rPr lang="en-US" dirty="0"/>
              <a:t>will cancel out.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mixed-directional: </a:t>
            </a:r>
            <a:r>
              <a:rPr lang="en-US" dirty="0" smtClean="0"/>
              <a:t>considers up- and downregulated subsets separately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81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GSEA with PIANO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870" y="1946367"/>
            <a:ext cx="37334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non-directional: </a:t>
            </a:r>
            <a:r>
              <a:rPr lang="en-US" dirty="0" smtClean="0"/>
              <a:t>disregards direction and uses absolute </a:t>
            </a:r>
            <a:r>
              <a:rPr lang="en-US" dirty="0"/>
              <a:t>values of </a:t>
            </a:r>
            <a:r>
              <a:rPr lang="en-US" dirty="0" smtClean="0"/>
              <a:t>gene-level </a:t>
            </a:r>
            <a:r>
              <a:rPr lang="en-US" dirty="0"/>
              <a:t>statistics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distinct-directional: </a:t>
            </a:r>
            <a:r>
              <a:rPr lang="en-US" dirty="0" smtClean="0"/>
              <a:t>takes </a:t>
            </a:r>
            <a:r>
              <a:rPr lang="en-US" dirty="0"/>
              <a:t>direction of </a:t>
            </a:r>
            <a:r>
              <a:rPr lang="en-US" dirty="0" smtClean="0"/>
              <a:t>change, so </a:t>
            </a:r>
            <a:r>
              <a:rPr lang="en-US" dirty="0"/>
              <a:t>that gene sets with </a:t>
            </a:r>
            <a:r>
              <a:rPr lang="en-US" dirty="0" smtClean="0"/>
              <a:t>both </a:t>
            </a:r>
            <a:r>
              <a:rPr lang="en-US" dirty="0"/>
              <a:t>significantly </a:t>
            </a:r>
            <a:r>
              <a:rPr lang="en-US" dirty="0" smtClean="0"/>
              <a:t>up- and down-regulated </a:t>
            </a:r>
            <a:r>
              <a:rPr lang="en-US" dirty="0"/>
              <a:t>will cancel out.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mixed-directional: </a:t>
            </a:r>
            <a:r>
              <a:rPr lang="en-US" dirty="0" smtClean="0"/>
              <a:t>considers up- and downregulated subsets separately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046220" y="1195281"/>
            <a:ext cx="4981554" cy="5177004"/>
            <a:chOff x="4046220" y="1195281"/>
            <a:chExt cx="4981554" cy="51770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6220" y="1259053"/>
              <a:ext cx="2862580" cy="511323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6428922" y="1195281"/>
              <a:ext cx="2323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Gene-level statistics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36182" y="1957279"/>
              <a:ext cx="2323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Distinct-directional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04581" y="3414451"/>
              <a:ext cx="2323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non-directional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04581" y="4959380"/>
              <a:ext cx="2323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mixed-directional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658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28650" y="1250066"/>
            <a:ext cx="7886700" cy="492689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What to do when you want to compare conditions?</a:t>
            </a:r>
            <a:endParaRPr lang="en-US" dirty="0"/>
          </a:p>
        </p:txBody>
      </p:sp>
      <p:pic>
        <p:nvPicPr>
          <p:cNvPr id="9" name="Picture 12" descr="Fig.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1" r="73461"/>
          <a:stretch/>
        </p:blipFill>
        <p:spPr bwMode="auto">
          <a:xfrm>
            <a:off x="4206159" y="1943687"/>
            <a:ext cx="1897465" cy="476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0" y="2164466"/>
            <a:ext cx="5688330" cy="4012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 layers of analysis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 dogma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transcriptome?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Focus: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20,000 protein-coding genes (Humans)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4" descr="Fig.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95" b="3467"/>
          <a:stretch/>
        </p:blipFill>
        <p:spPr bwMode="auto">
          <a:xfrm>
            <a:off x="6220704" y="2744265"/>
            <a:ext cx="2797565" cy="285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02870" y="136843"/>
            <a:ext cx="7886700" cy="655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Introduction to gene expression analysis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828800" y="2951544"/>
            <a:ext cx="5764192" cy="20487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to analyze gene expression data to compare between samples?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37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GSEA with PIANO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262890" y="1212346"/>
            <a:ext cx="9014899" cy="4861299"/>
            <a:chOff x="102870" y="1860177"/>
            <a:chExt cx="9014899" cy="48612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0427" y="1860177"/>
              <a:ext cx="5407342" cy="486129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02870" y="1860177"/>
              <a:ext cx="3607557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Features several visualization 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tools</a:t>
              </a: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(careful with thick edges)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072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1766887"/>
            <a:ext cx="9115425" cy="3324225"/>
          </a:xfrm>
          <a:prstGeom prst="rect">
            <a:avLst/>
          </a:prstGeom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628649" y="1134160"/>
            <a:ext cx="7886700" cy="4351338"/>
          </a:xfrm>
        </p:spPr>
        <p:txBody>
          <a:bodyPr/>
          <a:lstStyle/>
          <a:p>
            <a:r>
              <a:rPr lang="en-US" dirty="0" smtClean="0"/>
              <a:t>Piano also computes differential expression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GSEA with PIANO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34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628649" y="1134160"/>
            <a:ext cx="7886700" cy="4351338"/>
          </a:xfrm>
        </p:spPr>
        <p:txBody>
          <a:bodyPr/>
          <a:lstStyle/>
          <a:p>
            <a:r>
              <a:rPr lang="en-US" dirty="0" smtClean="0"/>
              <a:t>Piano may be used for QC (and normalization)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GSEA with PIANO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32" y="1594755"/>
            <a:ext cx="8201025" cy="51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1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GSEA with PIANO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2870" y="1066483"/>
            <a:ext cx="7886700" cy="4351338"/>
          </a:xfrm>
        </p:spPr>
        <p:txBody>
          <a:bodyPr/>
          <a:lstStyle/>
          <a:p>
            <a:r>
              <a:rPr lang="en-US" dirty="0" smtClean="0"/>
              <a:t>BINGO (</a:t>
            </a:r>
            <a:r>
              <a:rPr lang="en-US" dirty="0" err="1" smtClean="0"/>
              <a:t>Cytoscape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73" y="1486364"/>
            <a:ext cx="7764853" cy="537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8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sample clustering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9498" y="1298514"/>
            <a:ext cx="849846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Clustering analysis</a:t>
            </a:r>
          </a:p>
          <a:p>
            <a:pPr marL="457200" lvl="1" indent="0">
              <a:buNone/>
            </a:pPr>
            <a:r>
              <a:rPr lang="en-US" dirty="0" smtClean="0"/>
              <a:t>Exploratory analyses</a:t>
            </a:r>
          </a:p>
          <a:p>
            <a:pPr marL="457200" lvl="1" indent="0">
              <a:buNone/>
            </a:pPr>
            <a:r>
              <a:rPr lang="en-US" dirty="0" smtClean="0"/>
              <a:t>Split samples / genes into groups based on similarity</a:t>
            </a:r>
          </a:p>
          <a:p>
            <a:pPr marL="457200" lvl="1" indent="0">
              <a:buNone/>
            </a:pPr>
            <a:r>
              <a:rPr lang="en-US" dirty="0" smtClean="0"/>
              <a:t>Group large datasets based on similar profiles</a:t>
            </a:r>
          </a:p>
          <a:p>
            <a:pPr marL="457200" lvl="1" indent="0">
              <a:buNone/>
            </a:pPr>
            <a:r>
              <a:rPr lang="en-US" dirty="0" smtClean="0"/>
              <a:t>Identify co-regulated / functionally related genes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Similarity is identified based on coordinated expression profiles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33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sample clustering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3645" y="1192553"/>
            <a:ext cx="8498469" cy="50578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Different types of clustering</a:t>
            </a:r>
          </a:p>
          <a:p>
            <a:pPr marL="0" indent="0">
              <a:buNone/>
            </a:pPr>
            <a:r>
              <a:rPr lang="en-US" sz="2400" dirty="0"/>
              <a:t>	Unsupervised</a:t>
            </a:r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Supervised (classification)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Decision trees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Support vector machines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...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	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-24729" y="6513304"/>
            <a:ext cx="5821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Additional reading materials!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../../_images/sphx_glr_plot_classifier_comparison_0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072" y="4072574"/>
            <a:ext cx="7610282" cy="253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345982" y="2787056"/>
            <a:ext cx="2453751" cy="1179558"/>
            <a:chOff x="5601694" y="1974574"/>
            <a:chExt cx="2453751" cy="1179558"/>
          </a:xfrm>
        </p:grpSpPr>
        <p:sp>
          <p:nvSpPr>
            <p:cNvPr id="3" name="Rectangle 2"/>
            <p:cNvSpPr/>
            <p:nvPr/>
          </p:nvSpPr>
          <p:spPr>
            <a:xfrm>
              <a:off x="5647413" y="2333520"/>
              <a:ext cx="24080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sp>
          <p:nvSpPr>
            <p:cNvPr id="8" name="Right Bracket 7"/>
            <p:cNvSpPr/>
            <p:nvPr/>
          </p:nvSpPr>
          <p:spPr>
            <a:xfrm>
              <a:off x="5601694" y="1974574"/>
              <a:ext cx="45719" cy="1179558"/>
            </a:xfrm>
            <a:prstGeom prst="righ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07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sample clustering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2870" y="1111195"/>
            <a:ext cx="7886700" cy="5244025"/>
          </a:xfrm>
        </p:spPr>
        <p:txBody>
          <a:bodyPr>
            <a:noAutofit/>
          </a:bodyPr>
          <a:lstStyle/>
          <a:p>
            <a:pPr marL="276225" indent="-276225">
              <a:buNone/>
            </a:pPr>
            <a:r>
              <a:rPr lang="en-US" sz="2000" dirty="0" smtClean="0"/>
              <a:t>Unsupervised clustering</a:t>
            </a:r>
          </a:p>
          <a:p>
            <a:pPr marL="276225" indent="-276225">
              <a:buNone/>
            </a:pPr>
            <a:r>
              <a:rPr lang="en-US" sz="2000" dirty="0" smtClean="0"/>
              <a:t>	Hierarchical clustering</a:t>
            </a:r>
            <a:endParaRPr lang="en-US" sz="2000" dirty="0"/>
          </a:p>
          <a:p>
            <a:pPr marL="276225" indent="-276225">
              <a:buNone/>
            </a:pPr>
            <a:r>
              <a:rPr lang="en-US" sz="2000" dirty="0"/>
              <a:t>	</a:t>
            </a:r>
            <a:r>
              <a:rPr lang="en-US" sz="2000" dirty="0" smtClean="0"/>
              <a:t>Principal Component Analysis</a:t>
            </a:r>
          </a:p>
          <a:p>
            <a:pPr marL="276225" indent="-276225">
              <a:buNone/>
            </a:pPr>
            <a:r>
              <a:rPr lang="en-US" sz="2000" dirty="0" smtClean="0"/>
              <a:t>	Consensus clustering</a:t>
            </a:r>
          </a:p>
          <a:p>
            <a:pPr marL="276225" indent="-276225">
              <a:buNone/>
            </a:pPr>
            <a:endParaRPr lang="en-US" sz="2000" dirty="0"/>
          </a:p>
          <a:p>
            <a:pPr marL="276225" indent="-276225">
              <a:buNone/>
            </a:pPr>
            <a:r>
              <a:rPr lang="en-US" sz="2000" dirty="0" smtClean="0"/>
              <a:t>	*</a:t>
            </a:r>
            <a:r>
              <a:rPr lang="en-US" sz="2000" dirty="0" err="1" smtClean="0"/>
              <a:t>tSNE</a:t>
            </a:r>
            <a:endParaRPr lang="en-US" sz="2000" dirty="0" smtClean="0"/>
          </a:p>
          <a:p>
            <a:pPr marL="276225" indent="-276225">
              <a:buNone/>
            </a:pPr>
            <a:r>
              <a:rPr lang="en-US" sz="2000" dirty="0"/>
              <a:t>	</a:t>
            </a:r>
            <a:r>
              <a:rPr lang="en-US" sz="2000" dirty="0" smtClean="0"/>
              <a:t>*Correlation matrices</a:t>
            </a:r>
          </a:p>
          <a:p>
            <a:pPr marL="276225" indent="-276225">
              <a:buNone/>
            </a:pPr>
            <a:endParaRPr lang="en-US" sz="2000" dirty="0" smtClean="0"/>
          </a:p>
          <a:p>
            <a:pPr marL="276225" indent="-276225">
              <a:buNone/>
            </a:pPr>
            <a:r>
              <a:rPr lang="en-US" sz="2000" dirty="0" smtClean="0"/>
              <a:t>Others:</a:t>
            </a:r>
            <a:br>
              <a:rPr lang="en-US" sz="2000" dirty="0" smtClean="0"/>
            </a:br>
            <a:r>
              <a:rPr lang="en-US" sz="2000" dirty="0" smtClean="0"/>
              <a:t>K-means; K-nearest neighbor; etc.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934" y="1066483"/>
            <a:ext cx="2589432" cy="1780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977" y="2994714"/>
            <a:ext cx="2379345" cy="1764405"/>
          </a:xfrm>
          <a:prstGeom prst="rect">
            <a:avLst/>
          </a:prstGeom>
        </p:spPr>
      </p:pic>
      <p:pic>
        <p:nvPicPr>
          <p:cNvPr id="10" name="Picture 4" descr="https://s3-ap-south-1.amazonaws.com/av-blog-media/wp-content/uploads/2017/01/17141033/TSN6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50" y="4951828"/>
            <a:ext cx="2760154" cy="14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03" y="4951828"/>
            <a:ext cx="1734214" cy="15697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r="49370" b="48627"/>
          <a:stretch/>
        </p:blipFill>
        <p:spPr>
          <a:xfrm>
            <a:off x="5379577" y="4940674"/>
            <a:ext cx="1691745" cy="178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8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sample clustering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1920" y="6352144"/>
            <a:ext cx="2861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https://biit.cs.ut.ee/clustvis/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226" y="1066483"/>
            <a:ext cx="5715901" cy="2278272"/>
          </a:xfrm>
          <a:prstGeom prst="rect">
            <a:avLst/>
          </a:prstGeom>
        </p:spPr>
      </p:pic>
      <p:pic>
        <p:nvPicPr>
          <p:cNvPr id="6146" name="Picture 2" descr="https://biit.cs.ut.ee/clustvis/frontPage/front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3" y="3347855"/>
            <a:ext cx="6142654" cy="300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62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hierarchical clustering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467326"/>
            <a:ext cx="7886700" cy="51190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Hierarchical clustering computes similarity between samples.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Challenges </a:t>
            </a:r>
            <a:r>
              <a:rPr lang="en-US" dirty="0" smtClean="0"/>
              <a:t>in hierarchical clustering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Unknown number of labels / groups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No learning possible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What is correct? How to validate?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General algorithm: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1. Pairwise distances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2. Generate clusters from distance matrix</a:t>
            </a:r>
          </a:p>
        </p:txBody>
      </p:sp>
    </p:spTree>
    <p:extLst>
      <p:ext uri="{BB962C8B-B14F-4D97-AF65-F5344CB8AC3E}">
        <p14:creationId xmlns:p14="http://schemas.microsoft.com/office/powerpoint/2010/main" val="294793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2870" y="1386785"/>
            <a:ext cx="4579454" cy="3299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Distances (within-group)</a:t>
            </a:r>
            <a:endParaRPr lang="en-US" sz="2400" dirty="0"/>
          </a:p>
          <a:p>
            <a:pPr marL="0" indent="0">
              <a:buNone/>
            </a:pPr>
            <a:r>
              <a:rPr lang="en-US" sz="2000" dirty="0" smtClean="0"/>
              <a:t>Euclidean distance – shortest difference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Correlation </a:t>
            </a:r>
            <a:r>
              <a:rPr lang="en-US" sz="2000" dirty="0"/>
              <a:t>(Pearson / Spearman</a:t>
            </a:r>
            <a:r>
              <a:rPr lang="en-US" sz="2000" dirty="0" smtClean="0"/>
              <a:t>) - trend</a:t>
            </a:r>
          </a:p>
          <a:p>
            <a:pPr marL="0" indent="0">
              <a:buNone/>
            </a:pPr>
            <a:r>
              <a:rPr lang="en-US" sz="2000" dirty="0" smtClean="0"/>
              <a:t>...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4401793" y="1386785"/>
            <a:ext cx="4579454" cy="3299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Linkages (between-group)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Average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Complete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Ward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3786408"/>
            <a:ext cx="78486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2870" y="136843"/>
            <a:ext cx="7886700" cy="655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Introduction to hierarchical clustering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07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gene expression analysis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5" y="1823698"/>
            <a:ext cx="2370649" cy="133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2870" y="1193004"/>
            <a:ext cx="2796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Possible approaches: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8767" y="3138321"/>
            <a:ext cx="2356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Fluorescent labeling (GFP)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6128" y="4358610"/>
            <a:ext cx="7796878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Aims: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Measure expression of all (20,000) coding genes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genes significantly different between conditions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functional patterns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genes showing coordinated expression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biomarkers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64164" y="3689719"/>
            <a:ext cx="2215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Limited to a gene subset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scale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8" name="Picture 6" descr="Image result for qpc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22" y="1803800"/>
            <a:ext cx="2008956" cy="153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296359" y="3269216"/>
            <a:ext cx="619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qPCR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80" name="Picture 8" descr="Image result for northern blo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48" y="1886616"/>
            <a:ext cx="2639862" cy="148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99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8235" y="1224563"/>
            <a:ext cx="7886700" cy="25390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Generating clusters may also be done by different approaches: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Agglomerative (bottom-up)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Divisive (top-down)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problem in finding the correct number of clusters</a:t>
            </a:r>
          </a:p>
        </p:txBody>
      </p:sp>
      <p:pic>
        <p:nvPicPr>
          <p:cNvPr id="2052" name="Picture 4" descr="single link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87" y="4102722"/>
            <a:ext cx="19050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ingle linkage with c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720" y="4102722"/>
            <a:ext cx="19050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uclidean, Comple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545" y="4160436"/>
            <a:ext cx="2553390" cy="219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hierarchical clustering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4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970" y="3159126"/>
            <a:ext cx="5181600" cy="35623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8235" y="1224563"/>
            <a:ext cx="7886700" cy="25390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 R: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39331" y="3577125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28" y="1506869"/>
            <a:ext cx="5648325" cy="1438275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hierarchical clustering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2845"/>
            <a:ext cx="4223322" cy="43813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clustering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735" y="6361054"/>
            <a:ext cx="79468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Further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reading: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link.springer.com/article/10.1023/A:1023949509487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://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bioconductor.org/packages/release/bioc/html/ConsensusClusterPlus.html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"/>
          <p:cNvSpPr>
            <a:spLocks noGrp="1"/>
          </p:cNvSpPr>
          <p:nvPr>
            <p:ph idx="1"/>
          </p:nvPr>
        </p:nvSpPr>
        <p:spPr>
          <a:xfrm>
            <a:off x="102870" y="1066484"/>
            <a:ext cx="8858250" cy="10718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Consensus clustering</a:t>
            </a:r>
          </a:p>
          <a:p>
            <a:pPr marL="0" indent="365125">
              <a:buNone/>
            </a:pPr>
            <a:r>
              <a:rPr lang="en-US" sz="1800" dirty="0" smtClean="0"/>
              <a:t>Combines resampling and machine learning to identify robustly-associated clusters</a:t>
            </a:r>
          </a:p>
          <a:p>
            <a:pPr marL="0" indent="365125">
              <a:buNone/>
            </a:pPr>
            <a:r>
              <a:rPr lang="en-US" sz="1800" dirty="0" smtClean="0"/>
              <a:t>May be used to represent resampling of other clustering methods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1988" y="2275133"/>
            <a:ext cx="1963093" cy="19170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590" y="4063074"/>
            <a:ext cx="2395530" cy="222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Principal Component Analysis (PCA)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67332" y="1043144"/>
            <a:ext cx="8412842" cy="5198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PCA is a dimensionality reduction tool</a:t>
            </a:r>
          </a:p>
          <a:p>
            <a:pPr marL="0" indent="0">
              <a:buNone/>
            </a:pPr>
            <a:r>
              <a:rPr lang="en-US" sz="2400" dirty="0" smtClean="0"/>
              <a:t>Identify set of features (Principal Components) that explain the most variance (important to Normalize data)</a:t>
            </a:r>
            <a:endParaRPr lang="en-US" sz="2400" dirty="0"/>
          </a:p>
        </p:txBody>
      </p:sp>
      <p:pic>
        <p:nvPicPr>
          <p:cNvPr id="4098" name="Picture 2" descr="http://www.lauradhamilton.com/posts/2014/pca-original-dataset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7765" y="1958702"/>
            <a:ext cx="4183156" cy="261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lauradhamilton.com/posts/2014/pca-first-principal-component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377" y="2050717"/>
            <a:ext cx="3813586" cy="238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lauradhamilton.com/posts/2014/pca-first-component-projection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662" y="2049263"/>
            <a:ext cx="3813588" cy="238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www.lauradhamilton.com/posts/2014/pca-projected-to-one-dimension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6189" y="3588290"/>
            <a:ext cx="3813586" cy="238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www.lauradhamilton.com/posts/2014/pca-second-principal-component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324" y="3572913"/>
            <a:ext cx="3813586" cy="238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2735" y="6361054"/>
            <a:ext cx="79468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Further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reading: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https://www.cs.cmu.edu/~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elaw/papers/pca.pdf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://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www.cs.otago.ac.nz/cosc453/student_tutorials/principal_components.pdf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281009" y="3857537"/>
            <a:ext cx="3608244" cy="143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Preserve large pairwise (linear) distances in the map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Assumptions: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Linearity (also a strength!)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Comparable variance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5690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Principal Component Analysis (PCA)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67332" y="1043144"/>
            <a:ext cx="8412842" cy="5198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Mathematical details: </a:t>
            </a:r>
            <a:r>
              <a:rPr lang="en-US" sz="2400" dirty="0">
                <a:hlinkClick r:id="rId2"/>
              </a:rPr>
              <a:t>https://www.cs.cmu.edu/~elaw/papers/pca.pdf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In R: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01" y="1845743"/>
            <a:ext cx="5377849" cy="1467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58543"/>
            <a:ext cx="4265295" cy="31629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7688" y="4116002"/>
            <a:ext cx="35571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 samples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11,000 genes down to 2 dimensions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Explained variance &gt;55%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95% CI indicated by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elipses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47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t-Distributed Stochastic Neighbor Embedding </a:t>
            </a:r>
            <a:r>
              <a:rPr lang="en-US" sz="2400" b="1" dirty="0" smtClean="0">
                <a:solidFill>
                  <a:schemeClr val="bg1"/>
                </a:solidFill>
              </a:rPr>
              <a:t> (</a:t>
            </a:r>
            <a:r>
              <a:rPr lang="en-US" sz="2400" b="1" dirty="0" err="1" smtClean="0">
                <a:solidFill>
                  <a:schemeClr val="bg1"/>
                </a:solidFill>
              </a:rPr>
              <a:t>tSNE</a:t>
            </a:r>
            <a:r>
              <a:rPr lang="en-US" sz="24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67331" y="1043144"/>
            <a:ext cx="8600623" cy="2252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Non-linear approach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Minimizes distances within clusters</a:t>
            </a:r>
          </a:p>
          <a:p>
            <a:pPr marL="0" indent="0">
              <a:buNone/>
            </a:pPr>
            <a:r>
              <a:rPr lang="en-US" sz="2000" dirty="0" smtClean="0"/>
              <a:t>Does not deal well with high numbers of features (PCA often used prior to </a:t>
            </a:r>
            <a:r>
              <a:rPr lang="en-US" sz="2000" dirty="0" err="1" smtClean="0"/>
              <a:t>tSNE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r>
              <a:rPr lang="en-US" sz="2000" dirty="0" smtClean="0"/>
              <a:t>Some parameter tinkering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102870" y="5644258"/>
            <a:ext cx="77222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Further reading: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https://lvdmaaten.github.io/tsne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/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https://www.analyticsvidhya.com/blog/2017/01/t-sne-implementation-r-python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/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://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www.youtube.com/watch?v=RJVL80Gg3lA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https://s3-ap-south-1.amazonaws.com/av-blog-media/wp-content/uploads/2017/01/17114122/TSN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38286"/>
            <a:ext cx="4364667" cy="220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3-ap-south-1.amazonaws.com/av-blog-media/wp-content/uploads/2017/01/17141033/TSN6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668" y="2745806"/>
            <a:ext cx="4727275" cy="248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78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Visualization of differentially expressed genes / GSEA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444" y="1904027"/>
            <a:ext cx="6188906" cy="48174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7643" t="21704" r="22620" b="48954"/>
          <a:stretch/>
        </p:blipFill>
        <p:spPr>
          <a:xfrm>
            <a:off x="356966" y="1205818"/>
            <a:ext cx="3938955" cy="4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7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5" y="1195284"/>
            <a:ext cx="6052827" cy="56627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Visualization of differentially expressed genes / GSEA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89029" y="1058441"/>
            <a:ext cx="156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Biol. processes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61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Visualization of differentially expressed genes / GSEA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18" y="1135281"/>
            <a:ext cx="6625884" cy="53211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62995" y="1135281"/>
            <a:ext cx="156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Biol. processes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7618" y="1135281"/>
            <a:ext cx="6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DEGs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870" y="6356351"/>
            <a:ext cx="8168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https://cran.r-project.org/web/packages/RCircos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62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Visualization of differentially expressed genes / GSEA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870" y="6356351"/>
            <a:ext cx="8168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https://cran.r-project.org/web/packages/RCircos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448" y="1113860"/>
            <a:ext cx="5084518" cy="52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6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differential expression analysis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38578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Differential expression analysis</a:t>
            </a:r>
          </a:p>
          <a:p>
            <a:pPr lvl="1"/>
            <a:r>
              <a:rPr lang="en-US" dirty="0" smtClean="0"/>
              <a:t>Identify genes significantly altered between conditions</a:t>
            </a:r>
          </a:p>
          <a:p>
            <a:pPr marL="457200" lvl="1" indent="0">
              <a:buNone/>
            </a:pPr>
            <a:r>
              <a:rPr lang="en-US" dirty="0" smtClean="0"/>
              <a:t>	(Over-expressed vs Under-expressed)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Average gene fold change?</a:t>
            </a:r>
          </a:p>
          <a:p>
            <a:pPr lvl="1"/>
            <a:r>
              <a:rPr lang="en-US" dirty="0" smtClean="0"/>
              <a:t>Standard statistics? (t-test?)</a:t>
            </a:r>
          </a:p>
          <a:p>
            <a:pPr lvl="1"/>
            <a:r>
              <a:rPr lang="en-US" dirty="0" smtClean="0"/>
              <a:t>Specialized methods that control for high # of tests?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Correlation matrices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2870" y="672941"/>
            <a:ext cx="7886700" cy="4351338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39" y="3064672"/>
            <a:ext cx="3756481" cy="3400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52" y="2797616"/>
            <a:ext cx="3992143" cy="366727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67331" y="1043144"/>
            <a:ext cx="8600623" cy="225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Pairwise correlations between samples / genes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Spearman vs Pearson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Significance testing is important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hypothesis correction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22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Correlation matrices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2870" y="672941"/>
            <a:ext cx="7886700" cy="4351338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67331" y="1043144"/>
            <a:ext cx="8600623" cy="225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Pairwise correlations between samples / genes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Spearman vs Pearson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Significance testing is important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hypothesis correction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10" y="3096763"/>
            <a:ext cx="5381625" cy="1228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35" y="3662100"/>
            <a:ext cx="2976545" cy="26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6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Clustering and QC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2870" y="929639"/>
            <a:ext cx="8816843" cy="261541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Hierarchical clustering, PCA, and correlation plots are often used in QC</a:t>
            </a:r>
          </a:p>
          <a:p>
            <a:pPr marL="0" indent="0">
              <a:buNone/>
            </a:pPr>
            <a:endParaRPr lang="en-US" sz="900" dirty="0" smtClean="0"/>
          </a:p>
          <a:p>
            <a:pPr marL="0" indent="0">
              <a:buNone/>
            </a:pPr>
            <a:r>
              <a:rPr lang="en-US" sz="2000" dirty="0" smtClean="0"/>
              <a:t>Often, multiple methods are combined to identify robust clusters</a:t>
            </a:r>
          </a:p>
          <a:p>
            <a:pPr marL="0" indent="0">
              <a:buNone/>
            </a:pPr>
            <a:endParaRPr lang="en-US" sz="900" dirty="0" smtClean="0"/>
          </a:p>
          <a:p>
            <a:pPr marL="0" indent="0">
              <a:buNone/>
            </a:pPr>
            <a:r>
              <a:rPr lang="en-US" sz="2000" dirty="0" smtClean="0"/>
              <a:t>E.g. for genes: identify similar biological processes for clustered genes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825" y="4341946"/>
            <a:ext cx="4853354" cy="2379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9" y="3049599"/>
            <a:ext cx="4518660" cy="167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7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Additional reading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1200768"/>
            <a:ext cx="4350864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Tutorial for preprocessing, PCA, and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DESeq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://</a:t>
            </a: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www.bioconductor.org/help/course-materials/2016/CSAMA/lab-3-rnaseq/rnaseq_gene_CSAMA2016.html</a:t>
            </a:r>
            <a:endParaRPr kumimoji="0" 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Differential expression analysis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://</a:t>
            </a: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genomebiology.biomedcentral.com/articles/10.1186/s13059-014-0550-8</a:t>
            </a:r>
            <a:endParaRPr kumimoji="0" lang="en-US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://</a:t>
            </a: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journals.plos.org/plosone/article?id=10.1371/journal.pone.0190152</a:t>
            </a:r>
            <a:endParaRPr kumimoji="0" lang="en-US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://</a:t>
            </a: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bioconductor.org/packages/release/bioc/vignettes/DESeq2/inst/doc/DESeq2.html</a:t>
            </a:r>
            <a:endParaRPr kumimoji="0" lang="en-US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://</a:t>
            </a: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bioc.ism.ac.jp/packages/2.14/bioc/vignettes/DESeq2/inst/doc/beginner.pdf</a:t>
            </a:r>
            <a:endParaRPr kumimoji="0" lang="en-US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 set enrichment analysis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://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stke.sciencemag.org/content/4/190/tr4?ijkey=W33OsCqwQHZ5k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Supervised clustering (classification)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://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data-flair.training/blogs/classification-in-r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/</a:t>
            </a:r>
            <a:endParaRPr kumimoji="0" 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/>
              </a:rPr>
              <a:t>https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/>
              </a:rPr>
              <a:t>://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/>
              </a:rPr>
              <a:t>www.kaggle.com/meepbobeep/intro-to-regression-and-classification-in-r</a:t>
            </a:r>
            <a:endParaRPr kumimoji="0" 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/>
              </a:rPr>
              <a:t>https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/>
              </a:rPr>
              <a:t>://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/>
              </a:rPr>
              <a:t>lgatto.github.io/IntroMachineLearningWithR/supervised-learning.html</a:t>
            </a:r>
            <a:endParaRPr kumimoji="0" 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Hierarchical clustering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/>
              </a:rPr>
              <a:t>https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/>
              </a:rPr>
              <a:t>://newonlinecourses.science.psu.edu/stat555/node/85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/>
              </a:rPr>
              <a:t>/</a:t>
            </a: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51230" y="1200768"/>
            <a:ext cx="4692770" cy="5286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PCA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/>
              </a:rPr>
              <a:t>https://www.cs.cmu.edu/~elaw/papers/pca.pdf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/>
              </a:rPr>
              <a:t>http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/>
              </a:rPr>
              <a:t>://</a:t>
            </a: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/>
              </a:rPr>
              <a:t>www.cs.otago.ac.nz/cosc453/student_tutorials/principal_components.pdf</a:t>
            </a:r>
            <a:endParaRPr kumimoji="0" lang="en-US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/>
              </a:rPr>
              <a:t>http://</a:t>
            </a: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/>
              </a:rPr>
              <a:t>www.sthda.com/english/wiki/print.php?id=219</a:t>
            </a:r>
            <a:endParaRPr kumimoji="0" lang="en-US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tSNE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/>
              </a:rPr>
              <a:t>https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/>
              </a:rPr>
              <a:t>://lvdmaaten.github.io/tsne/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5"/>
              </a:rPr>
              <a:t>https://www.analyticsvidhya.com/blog/2017/01/t-sne-implementation-r-python</a:t>
            </a: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5"/>
              </a:rPr>
              <a:t>/</a:t>
            </a:r>
            <a:endParaRPr kumimoji="0" lang="en-US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6"/>
              </a:rPr>
              <a:t>https://www.youtube.com/watch?v=RJVL80Gg3lA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Correlation plots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7"/>
              </a:rPr>
              <a:t>http://</a:t>
            </a: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7"/>
              </a:rPr>
              <a:t>www.sthda.com/english/wiki/correlation-matrix-a-quick-start-guide-to-analyze-format-and-visualize-a-correlation-matrix-using-r-software</a:t>
            </a:r>
            <a:endParaRPr kumimoji="0" lang="en-US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useful tutorials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8"/>
              </a:rPr>
              <a:t>https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8"/>
              </a:rPr>
              <a:t>://www.ebi.ac.uk/training/online/course/functional-genomics-ii-common-technologies-and-data-analysis-methods/biological-0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48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differential expression analysis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340868" y="5011191"/>
                <a:ext cx="2130345" cy="639889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𝐹𝐶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𝑁𝐷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7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0868" y="5011191"/>
                <a:ext cx="2130345" cy="63988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1"/>
          <p:cNvSpPr txBox="1">
            <a:spLocks/>
          </p:cNvSpPr>
          <p:nvPr/>
        </p:nvSpPr>
        <p:spPr>
          <a:xfrm>
            <a:off x="277981" y="5082570"/>
            <a:ext cx="4384466" cy="642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Average fold-change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053087" y="5943139"/>
            <a:ext cx="2609360" cy="642827"/>
            <a:chOff x="2613804" y="5966393"/>
            <a:chExt cx="2609360" cy="642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ontent Placeholder 1"/>
                <p:cNvSpPr txBox="1">
                  <a:spLocks/>
                </p:cNvSpPr>
                <p:nvPr/>
              </p:nvSpPr>
              <p:spPr>
                <a:xfrm>
                  <a:off x="2901585" y="5967863"/>
                  <a:ext cx="2130345" cy="63988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fontScale="925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572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𝐿𝑜𝑔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kumimoji="0" lang="en-US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𝐹𝐶</m:t>
                              </m:r>
                            </m:e>
                          </m:acc>
                        </m:e>
                        <m:sub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𝑁𝐷</m:t>
                          </m:r>
                        </m:sub>
                      </m:sSub>
                    </m:oMath>
                  </a14:m>
                  <a:r>
                    <a:rPr kumimoji="0" lang="en-US" sz="2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)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Content Placeholder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1585" y="5967863"/>
                  <a:ext cx="2130345" cy="639889"/>
                </a:xfrm>
                <a:prstGeom prst="rect">
                  <a:avLst/>
                </a:prstGeom>
                <a:blipFill>
                  <a:blip r:embed="rId3"/>
                  <a:stretch>
                    <a:fillRect t="-11429" r="-8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Content Placeholder 1"/>
            <p:cNvSpPr txBox="1">
              <a:spLocks/>
            </p:cNvSpPr>
            <p:nvPr/>
          </p:nvSpPr>
          <p:spPr>
            <a:xfrm>
              <a:off x="2613804" y="5966393"/>
              <a:ext cx="2609360" cy="6428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LFC 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634" y="1267691"/>
            <a:ext cx="4044177" cy="3476828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5487085" y="1323665"/>
            <a:ext cx="327804" cy="3309600"/>
            <a:chOff x="5487085" y="1323665"/>
            <a:chExt cx="327804" cy="3309600"/>
          </a:xfrm>
        </p:grpSpPr>
        <p:sp>
          <p:nvSpPr>
            <p:cNvPr id="28" name="TextBox 27"/>
            <p:cNvSpPr txBox="1"/>
            <p:nvPr/>
          </p:nvSpPr>
          <p:spPr>
            <a:xfrm rot="16200000">
              <a:off x="5468904" y="4298878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FC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/>
            <a:srcRect l="5685" r="44091"/>
            <a:stretch/>
          </p:blipFill>
          <p:spPr>
            <a:xfrm>
              <a:off x="5487085" y="1323665"/>
              <a:ext cx="327804" cy="291136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5982531" y="1323665"/>
            <a:ext cx="307777" cy="3380978"/>
            <a:chOff x="5982531" y="1323665"/>
            <a:chExt cx="307777" cy="3380978"/>
          </a:xfrm>
        </p:grpSpPr>
        <p:sp>
          <p:nvSpPr>
            <p:cNvPr id="29" name="TextBox 28"/>
            <p:cNvSpPr txBox="1"/>
            <p:nvPr/>
          </p:nvSpPr>
          <p:spPr>
            <a:xfrm rot="16200000">
              <a:off x="5918251" y="4332585"/>
              <a:ext cx="4363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LFC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5"/>
            <a:srcRect l="58553"/>
            <a:stretch/>
          </p:blipFill>
          <p:spPr>
            <a:xfrm>
              <a:off x="6001163" y="1323665"/>
              <a:ext cx="270515" cy="2911360"/>
            </a:xfrm>
            <a:prstGeom prst="rect">
              <a:avLst/>
            </a:prstGeom>
          </p:spPr>
        </p:pic>
      </p:grpSp>
      <p:sp>
        <p:nvSpPr>
          <p:cNvPr id="53" name="Content Placeholder 1"/>
          <p:cNvSpPr txBox="1">
            <a:spLocks/>
          </p:cNvSpPr>
          <p:nvPr/>
        </p:nvSpPr>
        <p:spPr>
          <a:xfrm>
            <a:off x="2237280" y="2601471"/>
            <a:ext cx="2911536" cy="892227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differences random?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they significant?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Content Placeholder 1"/>
          <p:cNvSpPr txBox="1">
            <a:spLocks/>
          </p:cNvSpPr>
          <p:nvPr/>
        </p:nvSpPr>
        <p:spPr>
          <a:xfrm>
            <a:off x="4834541" y="5583134"/>
            <a:ext cx="2911536" cy="1362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Centered around 0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Negative = downregulated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= upregulated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12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0" grpId="0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differential expression analysis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340868" y="5011191"/>
                <a:ext cx="2130345" cy="639889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𝐹𝐶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𝑁𝐷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7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0868" y="5011191"/>
                <a:ext cx="2130345" cy="63988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1"/>
          <p:cNvSpPr txBox="1">
            <a:spLocks/>
          </p:cNvSpPr>
          <p:nvPr/>
        </p:nvSpPr>
        <p:spPr>
          <a:xfrm>
            <a:off x="277981" y="5082570"/>
            <a:ext cx="4384466" cy="642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Average fold-change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053087" y="5943139"/>
            <a:ext cx="2609360" cy="642827"/>
            <a:chOff x="2613804" y="5966393"/>
            <a:chExt cx="2609360" cy="642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ontent Placeholder 1"/>
                <p:cNvSpPr txBox="1">
                  <a:spLocks/>
                </p:cNvSpPr>
                <p:nvPr/>
              </p:nvSpPr>
              <p:spPr>
                <a:xfrm>
                  <a:off x="2901585" y="5967863"/>
                  <a:ext cx="2130345" cy="63988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fontScale="925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57200" marR="0" lvl="1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𝐿𝑜𝑔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kumimoji="0" lang="en-US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𝐹𝐶</m:t>
                              </m:r>
                            </m:e>
                          </m:acc>
                        </m:e>
                        <m:sub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𝑁𝐷</m:t>
                          </m:r>
                        </m:sub>
                      </m:sSub>
                    </m:oMath>
                  </a14:m>
                  <a:r>
                    <a:rPr kumimoji="0" lang="en-US" sz="2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)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Content Placeholder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1585" y="5967863"/>
                  <a:ext cx="2130345" cy="639889"/>
                </a:xfrm>
                <a:prstGeom prst="rect">
                  <a:avLst/>
                </a:prstGeom>
                <a:blipFill>
                  <a:blip r:embed="rId3"/>
                  <a:stretch>
                    <a:fillRect t="-11429" r="-8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Content Placeholder 1"/>
            <p:cNvSpPr txBox="1">
              <a:spLocks/>
            </p:cNvSpPr>
            <p:nvPr/>
          </p:nvSpPr>
          <p:spPr>
            <a:xfrm>
              <a:off x="2613804" y="5966393"/>
              <a:ext cx="2609360" cy="6428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LFC 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982531" y="1323665"/>
            <a:ext cx="307777" cy="3380978"/>
            <a:chOff x="5982531" y="1323665"/>
            <a:chExt cx="307777" cy="3380978"/>
          </a:xfrm>
        </p:grpSpPr>
        <p:sp>
          <p:nvSpPr>
            <p:cNvPr id="29" name="TextBox 28"/>
            <p:cNvSpPr txBox="1"/>
            <p:nvPr/>
          </p:nvSpPr>
          <p:spPr>
            <a:xfrm rot="16200000">
              <a:off x="5918251" y="4332585"/>
              <a:ext cx="4363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LFC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4"/>
            <a:srcRect l="58553"/>
            <a:stretch/>
          </p:blipFill>
          <p:spPr>
            <a:xfrm>
              <a:off x="6001163" y="1323665"/>
              <a:ext cx="270515" cy="2911360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 rot="16200000">
            <a:off x="6464753" y="4408857"/>
            <a:ext cx="294177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6457950" y="1323665"/>
          <a:ext cx="446220" cy="291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20">
                  <a:extLst>
                    <a:ext uri="{9D8B030D-6E8A-4147-A177-3AD203B41FA5}">
                      <a16:colId xmlns:a16="http://schemas.microsoft.com/office/drawing/2014/main" val="2409489412"/>
                    </a:ext>
                  </a:extLst>
                </a:gridCol>
              </a:tblGrid>
              <a:tr h="582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</a:t>
                      </a:r>
                    </a:p>
                  </a:txBody>
                  <a:tcPr marL="8626" marR="8626" marT="862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2507607"/>
                  </a:ext>
                </a:extLst>
              </a:tr>
              <a:tr h="582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8626" marR="8626" marT="8626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319529"/>
                  </a:ext>
                </a:extLst>
              </a:tr>
              <a:tr h="582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8626" marR="8626" marT="862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409210"/>
                  </a:ext>
                </a:extLst>
              </a:tr>
              <a:tr h="582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</a:t>
                      </a:r>
                    </a:p>
                  </a:txBody>
                  <a:tcPr marL="8626" marR="8626" marT="8626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953360"/>
                  </a:ext>
                </a:extLst>
              </a:tr>
              <a:tr h="582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8626" marR="8626" marT="862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2678815"/>
                  </a:ext>
                </a:extLst>
              </a:tr>
            </a:tbl>
          </a:graphicData>
        </a:graphic>
      </p:graphicFrame>
      <p:cxnSp>
        <p:nvCxnSpPr>
          <p:cNvPr id="49" name="Straight Arrow Connector 48"/>
          <p:cNvCxnSpPr>
            <a:stCxn id="47" idx="0"/>
            <a:endCxn id="41" idx="1"/>
          </p:cNvCxnSpPr>
          <p:nvPr/>
        </p:nvCxnSpPr>
        <p:spPr>
          <a:xfrm flipH="1" flipV="1">
            <a:off x="6611842" y="4709835"/>
            <a:ext cx="214915" cy="33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r="19088"/>
          <a:stretch/>
        </p:blipFill>
        <p:spPr>
          <a:xfrm>
            <a:off x="2710297" y="1267691"/>
            <a:ext cx="3272234" cy="3476828"/>
          </a:xfrm>
          <a:prstGeom prst="rect">
            <a:avLst/>
          </a:prstGeom>
        </p:spPr>
      </p:pic>
      <p:sp>
        <p:nvSpPr>
          <p:cNvPr id="24" name="Content Placeholder 1"/>
          <p:cNvSpPr txBox="1">
            <a:spLocks/>
          </p:cNvSpPr>
          <p:nvPr/>
        </p:nvSpPr>
        <p:spPr>
          <a:xfrm>
            <a:off x="5011950" y="5049676"/>
            <a:ext cx="3617796" cy="642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test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 &lt; 0.05 means unlikely)</a:t>
            </a:r>
          </a:p>
        </p:txBody>
      </p:sp>
    </p:spTree>
    <p:extLst>
      <p:ext uri="{BB962C8B-B14F-4D97-AF65-F5344CB8AC3E}">
        <p14:creationId xmlns:p14="http://schemas.microsoft.com/office/powerpoint/2010/main" val="71763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differential expression analysis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r="19088"/>
          <a:stretch/>
        </p:blipFill>
        <p:spPr>
          <a:xfrm>
            <a:off x="2710297" y="1267691"/>
            <a:ext cx="3272234" cy="3476828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5982531" y="1323665"/>
            <a:ext cx="307777" cy="3380978"/>
            <a:chOff x="5982531" y="1323665"/>
            <a:chExt cx="307777" cy="3380978"/>
          </a:xfrm>
        </p:grpSpPr>
        <p:sp>
          <p:nvSpPr>
            <p:cNvPr id="29" name="TextBox 28"/>
            <p:cNvSpPr txBox="1"/>
            <p:nvPr/>
          </p:nvSpPr>
          <p:spPr>
            <a:xfrm rot="16200000">
              <a:off x="5918251" y="4332585"/>
              <a:ext cx="4363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LFC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/>
            <a:srcRect l="58553"/>
            <a:stretch/>
          </p:blipFill>
          <p:spPr>
            <a:xfrm>
              <a:off x="6001163" y="1323665"/>
              <a:ext cx="270515" cy="2911360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 rot="16200000">
            <a:off x="6849858" y="4318541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FDR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 rot="16200000">
            <a:off x="6464753" y="4408857"/>
            <a:ext cx="294177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6457950" y="1323665"/>
          <a:ext cx="892440" cy="291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20">
                  <a:extLst>
                    <a:ext uri="{9D8B030D-6E8A-4147-A177-3AD203B41FA5}">
                      <a16:colId xmlns:a16="http://schemas.microsoft.com/office/drawing/2014/main" val="2409489412"/>
                    </a:ext>
                  </a:extLst>
                </a:gridCol>
                <a:gridCol w="446220">
                  <a:extLst>
                    <a:ext uri="{9D8B030D-6E8A-4147-A177-3AD203B41FA5}">
                      <a16:colId xmlns:a16="http://schemas.microsoft.com/office/drawing/2014/main" val="4220194091"/>
                    </a:ext>
                  </a:extLst>
                </a:gridCol>
              </a:tblGrid>
              <a:tr h="582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</a:t>
                      </a:r>
                    </a:p>
                  </a:txBody>
                  <a:tcPr marL="8626" marR="8626" marT="8626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8626" marR="8626" marT="862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2507607"/>
                  </a:ext>
                </a:extLst>
              </a:tr>
              <a:tr h="582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8626" marR="8626" marT="8626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8626" marR="8626" marT="8626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319529"/>
                  </a:ext>
                </a:extLst>
              </a:tr>
              <a:tr h="582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8626" marR="8626" marT="8626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8626" marR="8626" marT="862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409210"/>
                  </a:ext>
                </a:extLst>
              </a:tr>
              <a:tr h="582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</a:t>
                      </a:r>
                    </a:p>
                  </a:txBody>
                  <a:tcPr marL="8626" marR="8626" marT="8626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8626" marR="8626" marT="862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953360"/>
                  </a:ext>
                </a:extLst>
              </a:tr>
              <a:tr h="582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8626" marR="8626" marT="8626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8626" marR="8626" marT="862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2678815"/>
                  </a:ext>
                </a:extLst>
              </a:tr>
            </a:tbl>
          </a:graphicData>
        </a:graphic>
      </p:graphicFrame>
      <p:cxnSp>
        <p:nvCxnSpPr>
          <p:cNvPr id="49" name="Straight Arrow Connector 48"/>
          <p:cNvCxnSpPr>
            <a:stCxn id="47" idx="0"/>
            <a:endCxn id="41" idx="1"/>
          </p:cNvCxnSpPr>
          <p:nvPr/>
        </p:nvCxnSpPr>
        <p:spPr>
          <a:xfrm flipH="1" flipV="1">
            <a:off x="6611842" y="4709835"/>
            <a:ext cx="214915" cy="33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7" idx="0"/>
            <a:endCxn id="40" idx="1"/>
          </p:cNvCxnSpPr>
          <p:nvPr/>
        </p:nvCxnSpPr>
        <p:spPr>
          <a:xfrm flipV="1">
            <a:off x="6826757" y="4709835"/>
            <a:ext cx="260507" cy="33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0850" y="4879755"/>
            <a:ext cx="590347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 of large number of comparisons (20,000):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higher number of “significant” differences (P&lt;0.05) by chance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hypothesis correction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Bonferroni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False Discovery Rate, etc.)</a:t>
            </a:r>
          </a:p>
        </p:txBody>
      </p:sp>
      <p:sp>
        <p:nvSpPr>
          <p:cNvPr id="26" name="Content Placeholder 1"/>
          <p:cNvSpPr txBox="1">
            <a:spLocks/>
          </p:cNvSpPr>
          <p:nvPr/>
        </p:nvSpPr>
        <p:spPr>
          <a:xfrm>
            <a:off x="5011950" y="5049676"/>
            <a:ext cx="3617796" cy="642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test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09315" y="5738910"/>
            <a:ext cx="1912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Bonferroni</a:t>
            </a:r>
            <a:r>
              <a:rPr lang="en-US" dirty="0" smtClean="0"/>
              <a:t>: # tests</a:t>
            </a:r>
          </a:p>
          <a:p>
            <a:r>
              <a:rPr lang="en-US" dirty="0" smtClean="0"/>
              <a:t>vs</a:t>
            </a:r>
          </a:p>
          <a:p>
            <a:r>
              <a:rPr lang="en-US" dirty="0" smtClean="0"/>
              <a:t>FDR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9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29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" y="136843"/>
            <a:ext cx="7886700" cy="65595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differential expression analysis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6AD1B-2742-4412-8F16-6AAA62644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9487" y="1438308"/>
            <a:ext cx="87650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sophisticated and accurate approaches are used to compare gene expression profiles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into account large number of tests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Capture (statistically) smaller expression differences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 comparison between a low number of samples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17917" y="360271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Limma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7916" y="3972051"/>
            <a:ext cx="78034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DESeq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7916" y="5219383"/>
            <a:ext cx="89736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DESeq2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17916" y="4355018"/>
            <a:ext cx="76283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EdgeR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916" y="4850051"/>
            <a:ext cx="84189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CyberT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7917" y="3218107"/>
            <a:ext cx="61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49125" y="4480719"/>
            <a:ext cx="455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Balanced precision, accuracy and sensitivity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593" y="4972357"/>
            <a:ext cx="5882978" cy="1352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769" y="2937439"/>
            <a:ext cx="3363616" cy="140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2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19" grpId="0"/>
      <p:bldP spid="20" grpId="0"/>
      <p:bldP spid="2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</TotalTime>
  <Words>1354</Words>
  <Application>Microsoft Office PowerPoint</Application>
  <PresentationFormat>On-screen Show (4:3)</PresentationFormat>
  <Paragraphs>437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Courier New</vt:lpstr>
      <vt:lpstr>Times New Roman</vt:lpstr>
      <vt:lpstr>1_Office Theme</vt:lpstr>
      <vt:lpstr>Transcriptome analysis</vt:lpstr>
      <vt:lpstr>Introduction to gene expression analysis</vt:lpstr>
      <vt:lpstr>PowerPoint Presentation</vt:lpstr>
      <vt:lpstr>Introduction to gene expression analysis</vt:lpstr>
      <vt:lpstr>Introduction to differential expression analysis</vt:lpstr>
      <vt:lpstr>Introduction to differential expression analysis</vt:lpstr>
      <vt:lpstr>Introduction to differential expression analysis</vt:lpstr>
      <vt:lpstr>Introduction to differential expression analysis</vt:lpstr>
      <vt:lpstr>Introduction to differential expression analysis</vt:lpstr>
      <vt:lpstr>Introduction to differential expression analysis</vt:lpstr>
      <vt:lpstr>Introduction to differential expression analysis</vt:lpstr>
      <vt:lpstr>Differential expression analysis with DESeq2</vt:lpstr>
      <vt:lpstr>Introduction to Gene Set Enrichment Analysis (GSEA)</vt:lpstr>
      <vt:lpstr>Introduction to GSEA</vt:lpstr>
      <vt:lpstr>Introduction to GSEA</vt:lpstr>
      <vt:lpstr>Introduction to GSEA</vt:lpstr>
      <vt:lpstr>Introduction to GSEA</vt:lpstr>
      <vt:lpstr>Introduction to GSEA</vt:lpstr>
      <vt:lpstr>Introduction to GSEA</vt:lpstr>
      <vt:lpstr>Introduction to GSEA</vt:lpstr>
      <vt:lpstr>Introduction to GSEA</vt:lpstr>
      <vt:lpstr>Introduction to GSEA</vt:lpstr>
      <vt:lpstr>Introduction to GSEA</vt:lpstr>
      <vt:lpstr>Introduction to GSEA</vt:lpstr>
      <vt:lpstr>Introduction to GSEA</vt:lpstr>
      <vt:lpstr>Introduction to GSEA</vt:lpstr>
      <vt:lpstr>Introduction to GSEA with PIANO</vt:lpstr>
      <vt:lpstr>Introduction to GSEA with PIANO</vt:lpstr>
      <vt:lpstr>Introduction to GSEA with PIANO</vt:lpstr>
      <vt:lpstr>Introduction to GSEA with PIANO</vt:lpstr>
      <vt:lpstr>Introduction to GSEA with PIANO</vt:lpstr>
      <vt:lpstr>Introduction to GSEA with PIANO</vt:lpstr>
      <vt:lpstr>Introduction to GSEA with PIANO</vt:lpstr>
      <vt:lpstr>Introduction to sample clustering</vt:lpstr>
      <vt:lpstr>Introduction to sample clustering</vt:lpstr>
      <vt:lpstr>Introduction to sample clustering</vt:lpstr>
      <vt:lpstr>Introduction to sample clustering</vt:lpstr>
      <vt:lpstr>Introduction to hierarchical clustering</vt:lpstr>
      <vt:lpstr>PowerPoint Presentation</vt:lpstr>
      <vt:lpstr>Introduction to hierarchical clustering</vt:lpstr>
      <vt:lpstr>Introduction to hierarchical clustering</vt:lpstr>
      <vt:lpstr>Introduction to clustering</vt:lpstr>
      <vt:lpstr>Introduction to Principal Component Analysis (PCA)</vt:lpstr>
      <vt:lpstr>Introduction to Principal Component Analysis (PCA)</vt:lpstr>
      <vt:lpstr>t-Distributed Stochastic Neighbor Embedding  (tSNE)</vt:lpstr>
      <vt:lpstr>Visualization of differentially expressed genes / GSEA</vt:lpstr>
      <vt:lpstr>Visualization of differentially expressed genes / GSEA</vt:lpstr>
      <vt:lpstr>Visualization of differentially expressed genes / GSEA</vt:lpstr>
      <vt:lpstr>Visualization of differentially expressed genes / GSEA</vt:lpstr>
      <vt:lpstr>Correlation matrices</vt:lpstr>
      <vt:lpstr>Correlation matrices</vt:lpstr>
      <vt:lpstr>Clustering and QC</vt:lpstr>
      <vt:lpstr>Additional reading</vt:lpstr>
    </vt:vector>
  </TitlesOfParts>
  <Company>Orgname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Transcriptome integration and analysis in systems biology</dc:title>
  <dc:creator>RB</dc:creator>
  <cp:lastModifiedBy>RB</cp:lastModifiedBy>
  <cp:revision>9</cp:revision>
  <dcterms:created xsi:type="dcterms:W3CDTF">2018-09-30T16:55:24Z</dcterms:created>
  <dcterms:modified xsi:type="dcterms:W3CDTF">2018-10-02T21:09:24Z</dcterms:modified>
</cp:coreProperties>
</file>